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69" r:id="rId5"/>
    <p:sldId id="288" r:id="rId6"/>
    <p:sldId id="291" r:id="rId7"/>
    <p:sldId id="289" r:id="rId8"/>
    <p:sldId id="271" r:id="rId9"/>
    <p:sldId id="272" r:id="rId10"/>
    <p:sldId id="273" r:id="rId11"/>
    <p:sldId id="282" r:id="rId12"/>
    <p:sldId id="277" r:id="rId13"/>
    <p:sldId id="275" r:id="rId14"/>
    <p:sldId id="278" r:id="rId15"/>
    <p:sldId id="274" r:id="rId16"/>
    <p:sldId id="276" r:id="rId17"/>
    <p:sldId id="292" r:id="rId18"/>
    <p:sldId id="295" r:id="rId19"/>
    <p:sldId id="279" r:id="rId20"/>
    <p:sldId id="280" r:id="rId21"/>
    <p:sldId id="294" r:id="rId22"/>
    <p:sldId id="281" r:id="rId23"/>
    <p:sldId id="283" r:id="rId24"/>
    <p:sldId id="284" r:id="rId25"/>
    <p:sldId id="285" r:id="rId26"/>
    <p:sldId id="286" r:id="rId27"/>
    <p:sldId id="290" r:id="rId28"/>
    <p:sldId id="29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8"/>
    <p:restoredTop sz="96104"/>
  </p:normalViewPr>
  <p:slideViewPr>
    <p:cSldViewPr snapToGrid="0" snapToObjects="1">
      <p:cViewPr varScale="1">
        <p:scale>
          <a:sx n="118" d="100"/>
          <a:sy n="118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149C3-1531-1747-B0E5-FC2D407CDEBB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7D94F-1AFE-9D48-9D17-7A701ECA2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0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6332-3181-8580-A7E8-1770E032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F3BD2-08C2-09A0-EED2-D672E1BC5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5E58B-08D7-4DF5-C8E5-4EFC2694E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EA3CF-6BA5-F348-933A-1BDE6CBF7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A111-B6F3-758A-FC48-539B56A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14786-4FB1-7AE3-0BBC-EDA88D758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D28B7-00E8-9666-E090-420F30AE8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86E1-C673-B758-4799-4B0E1E8A6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8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9C8F6-F58B-F175-EA56-FE11C0F8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6AEBD-7205-46EA-E2D4-D0A50054A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2F05C-3260-82F9-92CC-5507DEEA8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Sensitivity: BKMR performs the best when there are multiple, homogeneous predictors (scenario 3).</a:t>
            </a:r>
          </a:p>
          <a:p>
            <a:r>
              <a:rPr lang="en-US" dirty="0" err="1"/>
              <a:t>Qgcomp</a:t>
            </a:r>
            <a:r>
              <a:rPr lang="en-US" dirty="0"/>
              <a:t> (linear) and WQS perform worse than BKMR and BWS in identifying true predictors in the counteracting scenario (5)</a:t>
            </a:r>
          </a:p>
          <a:p>
            <a:r>
              <a:rPr lang="en-US" dirty="0"/>
              <a:t>In other scenarios, all four methods achieve near-perfect sensitivity.</a:t>
            </a:r>
          </a:p>
          <a:p>
            <a:r>
              <a:rPr lang="en-US" dirty="0"/>
              <a:t>Specificity: BKMR has the lowest specificity when there are multiple, homogeneous predictors (scenario 3).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C6FF9-1917-2B29-AEDC-F1594E5FE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21AE-BCD9-268E-30B7-F219E4B7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E6A8D-F773-CE32-D90C-6D160820C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75F43-37C5-3C9C-5876-67EFB4491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79F1C-D424-75AE-020C-48561BEFE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CFC02-A4CB-5676-5958-9F645CD0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217AA-0609-ED9D-BB7D-662C36C04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BC5B9-4431-1532-950E-5D3D2E52B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9B1A0-56B0-FFC1-C9DF-D3DFAD827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278D-A45F-8ADC-E0B1-BC4E7B3C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258D7-18EE-8C4F-C5F9-208EFAE3B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AC56D-F9D7-54F5-56DA-9C1F3ACAE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A73B9-A4FD-55DA-C1E6-D2FE4DE2F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5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6C15-FA4A-3ABA-4D5A-F0DA9A7E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8BA86-2616-4D41-1F1A-E2BCFF83C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523A0-A209-3CD3-0525-8502E745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86E85-2625-B1EF-BC1B-6D495C0DB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7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D0A0-E66A-0A9B-E7DB-5A894A7C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184C8-AF19-47E5-AC04-89976A132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7A563-5764-2730-DCC9-D519EFDB4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AC2B-AB94-B34F-4AE3-23FE87E35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90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41D2-C49D-C7D3-267B-CE8EFC22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AF678-CAE7-9DBB-E7C6-26E481484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C8016-BCDF-94BB-8E52-427937C2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ED3C-F360-4AF2-1862-B76A42E65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5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8C465-CAB8-1963-C9CB-C9C92C8A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8DE84-53F6-3524-84DF-21C454D47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1BABA-D00F-A6D1-1129-5670C9823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A0E8-F91E-A05F-7F98-CEDE920AE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1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729F-A04D-C3E3-2139-6BBE1D53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FF5F1-05C2-4AC0-9A89-5FD09CABC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EE240-0980-9CC6-F53B-831DF756D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C28A-E5D4-DA3B-A1D5-BC430EFDD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6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8E1A-763B-A0D7-4C49-C8D55F92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D6B2A-8E67-4230-B69A-7BCC68C4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79B7F-34FC-751C-B376-4F2A31FD6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05830-9992-808F-EE46-46D698511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6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E4431-43CA-0B72-E835-52940A72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608EF-643D-6E38-358F-CF7527E06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82538-2D0B-0B06-8AC5-FA10101DB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altLang="zh-CN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Figure</a:t>
            </a:r>
            <a:r>
              <a:rPr lang="zh-CN" altLang="en-US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en-US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difference in the value of </a:t>
            </a:r>
            <a:r>
              <a:rPr lang="en-US" sz="1200" i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sz="1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when all exposures are at a specified percentile (from 25th to 75th percentile) as compared to when all of them are at their 50th percentile.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0" i="0" kern="1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Figure</a:t>
            </a:r>
            <a:r>
              <a:rPr lang="zh-CN" altLang="en-US" sz="1800" b="0" i="0" kern="1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i="0" kern="1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1800" b="0" i="0" kern="10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univariate relationship between each </a:t>
            </a:r>
            <a:r>
              <a:rPr lang="en-US" altLang="zh-CN" sz="1800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exposure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and the outcome, where all of the other exposures are fixed to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50</a:t>
            </a:r>
            <a:r>
              <a:rPr lang="en-US" altLang="zh-CN" sz="1800" b="0" i="0" baseline="3000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percentile</a:t>
            </a: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03F3-454C-FFB1-53E1-B836B82B1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38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6636D-3651-7778-EFAC-4AFDA230D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78F17A-FC6D-99E3-D5F3-BE984687A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408-E053-EFA3-2E3A-09391859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811-BD42-2A1D-D69B-CBD7CCAEE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5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4C3F-925A-8587-210C-D65716329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02193-5DD8-2246-55F5-4A11C3929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F0A04-FAF3-C68C-9D12-D06863F7A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B7332-33CD-0E93-CE28-7D1FEA61F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33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B3C29-1661-235D-55EA-44F2E040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7A56-98A9-B177-F26A-759892A06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7DCDA-37BB-7E10-00A4-8D9D6FA9E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481BB-E195-B072-8285-A6BDE25EC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C4C57-6EC7-0089-BDA9-27D5BFFB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49BC5-BDF3-33C7-C7F4-05F4EED87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CB2C-CEF9-A874-B0AC-7E5576F66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DEDF2-32F0-56B4-C601-9BDE8A21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2D8C5-C660-C2B7-7BDC-0FBC1D46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BDA8A-8F62-7B64-DCC6-020E71810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E87A3-1108-75E8-7EC7-2D8F31930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B2A5C-5493-FF69-7561-F969E8AF8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5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9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57DE-AB43-4DCF-8F61-58495500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F385B-9D39-2AE1-DBBC-4EFCE971E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AC38E-F06F-E648-FED7-265E39BEE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89DF3-BF6C-3B9E-3D82-5319CC158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5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2AAA-2A41-DD91-168A-102B6232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2A967-8449-1D36-E688-721235E56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BF6F-5F17-5620-2258-8C97F20E4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687DE-975C-707D-0F1A-B0AFF320E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5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BA21E-C8A8-B81D-DBA5-06E88121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AECF4-E583-E09C-FC1A-362A33CBC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E678F-5C96-0CFE-0499-38D010E30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qgcomp.boot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(nonlinear model) is only applied in scenario 7 &amp; 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793F2-81E0-51EB-FC2C-6D74FEE3F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8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53D8C-5FC5-792E-49E4-DDDAB573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D65C2-6D6E-112B-66CC-736694664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8A876-315C-3FE4-F81B-2513B20D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AEF3-D297-9E74-61DA-EC8144F68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7D94F-1AFE-9D48-9D17-7A701ECA24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7424" y="4248615"/>
            <a:ext cx="4404732" cy="9591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Weijia</a:t>
            </a:r>
            <a:r>
              <a:rPr lang="zh-CN" altLang="en-US" dirty="0"/>
              <a:t> </a:t>
            </a:r>
            <a:r>
              <a:rPr lang="en-US" altLang="zh-CN" dirty="0"/>
              <a:t>Qian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1773044"/>
            <a:ext cx="12184602" cy="1706135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 of WQS, </a:t>
            </a:r>
            <a:r>
              <a:rPr lang="en-US" dirty="0" err="1"/>
              <a:t>qgcomp</a:t>
            </a:r>
            <a:r>
              <a:rPr lang="en-US" dirty="0"/>
              <a:t>, BKMR, and BWS in Modeling Environmental Mixtures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177776" y="4248615"/>
            <a:ext cx="4300653" cy="95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27,</a:t>
            </a:r>
            <a:r>
              <a:rPr lang="zh-CN" altLang="en-US" dirty="0"/>
              <a:t> </a:t>
            </a:r>
            <a:r>
              <a:rPr lang="en-US" altLang="zh-CN" dirty="0"/>
              <a:t>2025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900" y="1122363"/>
            <a:ext cx="5648818" cy="129745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736899" y="2631687"/>
            <a:ext cx="7931101" cy="323485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522" y="1122363"/>
            <a:ext cx="4317165" cy="129745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172523" y="2631687"/>
            <a:ext cx="5495477" cy="323485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3863" y="379141"/>
            <a:ext cx="4314825" cy="6066264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522" y="1122363"/>
            <a:ext cx="4317165" cy="129745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172523" y="2631687"/>
            <a:ext cx="5495477" cy="323485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3863" y="379141"/>
            <a:ext cx="4314825" cy="6066264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237060"/>
            <a:ext cx="5312229" cy="1297452"/>
          </a:xfrm>
        </p:spPr>
        <p:txBody>
          <a:bodyPr anchor="t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339840" y="2237061"/>
            <a:ext cx="5364480" cy="297066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1" y="2237060"/>
            <a:ext cx="3453904" cy="1933496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129561" y="2237061"/>
            <a:ext cx="6574759" cy="297066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56" y="734290"/>
            <a:ext cx="6934594" cy="1323109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5856" y="2057400"/>
            <a:ext cx="693459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1FCE80-82CA-174B-9E6E-3CA4FC41F4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41674" y="734290"/>
            <a:ext cx="3408218" cy="51346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7259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4009"/>
            <a:ext cx="9144000" cy="70891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63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18" y="1787703"/>
            <a:ext cx="4274049" cy="30411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390526" y="1787703"/>
            <a:ext cx="4277474" cy="407884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63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635931" y="2324146"/>
            <a:ext cx="3953691" cy="3092585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390526" y="1787703"/>
            <a:ext cx="4277474" cy="407884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77633" y="2355951"/>
            <a:ext cx="5312229" cy="21460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4"/>
                </a:solidFill>
                <a:latin typeface="Capitolium2" charset="0"/>
                <a:ea typeface="Capitolium2" charset="0"/>
                <a:cs typeface="Capitolium2" charset="0"/>
              </a:defRPr>
            </a:lvl1pPr>
          </a:lstStyle>
          <a:p>
            <a:r>
              <a:rPr lang="en-US" dirty="0"/>
              <a:t>Comparison of WQS, </a:t>
            </a:r>
            <a:r>
              <a:rPr lang="en-US" dirty="0" err="1"/>
              <a:t>qgcomp</a:t>
            </a:r>
            <a:r>
              <a:rPr lang="en-US" dirty="0"/>
              <a:t>, BKMR, and BWS in Modeling Environmental Mixtures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96"/>
            <a:ext cx="12184602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66710" y="3428999"/>
            <a:ext cx="4277474" cy="407884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Weijia</a:t>
            </a:r>
            <a:r>
              <a:rPr lang="zh-CN" altLang="en-US" dirty="0"/>
              <a:t> </a:t>
            </a:r>
            <a:r>
              <a:rPr lang="en-US" altLang="zh-CN" dirty="0"/>
              <a:t>Qian</a:t>
            </a:r>
          </a:p>
          <a:p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27,</a:t>
            </a:r>
            <a:r>
              <a:rPr lang="zh-CN" altLang="en-US" dirty="0"/>
              <a:t> </a:t>
            </a:r>
            <a:r>
              <a:rPr lang="en-US" altLang="zh-CN" dirty="0"/>
              <a:t>2025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47816" y="2574612"/>
            <a:ext cx="5312229" cy="2265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4"/>
                </a:solidFill>
                <a:latin typeface="Capitolium2" charset="0"/>
                <a:ea typeface="Capitolium2" charset="0"/>
                <a:cs typeface="Capitolium2" charset="0"/>
              </a:defRPr>
            </a:lvl1pPr>
          </a:lstStyle>
          <a:p>
            <a:r>
              <a:rPr lang="en-US" dirty="0"/>
              <a:t>Comparison of WQS, </a:t>
            </a:r>
            <a:r>
              <a:rPr lang="en-US" dirty="0" err="1"/>
              <a:t>qgcomp</a:t>
            </a:r>
            <a:r>
              <a:rPr lang="en-US" dirty="0"/>
              <a:t>, BKMR, and BWS in Modeling Environmental Mixtures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63" y="0"/>
            <a:ext cx="12343101" cy="694721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33133" y="2553628"/>
            <a:ext cx="8653346" cy="26875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033131" y="1155816"/>
            <a:ext cx="8653345" cy="1297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Capitolium2" charset="0"/>
                <a:ea typeface="Capitolium2" charset="0"/>
                <a:cs typeface="Capitolium2" charset="0"/>
              </a:defRPr>
            </a:lvl1pPr>
          </a:lstStyle>
          <a:p>
            <a:r>
              <a:rPr lang="en-US" dirty="0"/>
              <a:t>Comparison of WQS, </a:t>
            </a:r>
            <a:r>
              <a:rPr lang="en-US" dirty="0" err="1"/>
              <a:t>qgcomp</a:t>
            </a:r>
            <a:r>
              <a:rPr lang="en-US" dirty="0"/>
              <a:t>, BKMR, and BWS in Modeling Environmental Mixtures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33133" y="2553628"/>
            <a:ext cx="8653346" cy="26875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033132" y="1155816"/>
            <a:ext cx="5352586" cy="1297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Capitolium2" charset="0"/>
                <a:ea typeface="Capitolium2" charset="0"/>
                <a:cs typeface="Capitolium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900" y="1122363"/>
            <a:ext cx="5648818" cy="129745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821259" y="2754351"/>
            <a:ext cx="2921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285750" indent="-285750">
              <a:buFont typeface="Arial" charset="0"/>
              <a:buChar char="•"/>
            </a:pPr>
            <a:endParaRPr lang="en-US" b="0" i="0" dirty="0">
              <a:latin typeface="Aktiv Grotesk" charset="0"/>
              <a:ea typeface="Aktiv Grotesk" charset="0"/>
              <a:cs typeface="Aktiv Grotesk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092301" y="2767280"/>
            <a:ext cx="2921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0" i="0" dirty="0">
                <a:latin typeface="Aktiv Grotesk" charset="0"/>
                <a:ea typeface="Aktiv Grotesk" charset="0"/>
                <a:cs typeface="Aktiv Grotesk" charset="0"/>
              </a:rPr>
              <a:t>Click</a:t>
            </a:r>
          </a:p>
          <a:p>
            <a:pPr marL="285750" indent="-285750">
              <a:buFont typeface="Arial" charset="0"/>
              <a:buChar char="•"/>
            </a:pPr>
            <a:endParaRPr lang="en-US" b="0" i="0" dirty="0">
              <a:latin typeface="Aktiv Grotesk" charset="0"/>
              <a:ea typeface="Aktiv Grotesk" charset="0"/>
              <a:cs typeface="Aktiv Grotesk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5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2" r:id="rId7"/>
    <p:sldLayoutId id="2147483660" r:id="rId8"/>
    <p:sldLayoutId id="2147483654" r:id="rId9"/>
    <p:sldLayoutId id="2147483658" r:id="rId10"/>
    <p:sldLayoutId id="2147483655" r:id="rId11"/>
    <p:sldLayoutId id="2147483656" r:id="rId12"/>
    <p:sldLayoutId id="2147483657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pitolium2" charset="0"/>
          <a:ea typeface="Capitolium2" charset="0"/>
          <a:cs typeface="Capitolium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ktiv Grotesk Cd Light" charset="0"/>
          <a:ea typeface="Aktiv Grotesk Cd Light" charset="0"/>
          <a:cs typeface="Aktiv Grotesk Cd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ktiv Grotesk Cd Light" charset="0"/>
          <a:ea typeface="Aktiv Grotesk Cd Light" charset="0"/>
          <a:cs typeface="Aktiv Grotesk Cd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ktiv Grotesk Cd Light" charset="0"/>
          <a:ea typeface="Aktiv Grotesk Cd Light" charset="0"/>
          <a:cs typeface="Aktiv Grotesk Cd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ktiv Grotesk Cd Light" charset="0"/>
          <a:ea typeface="Aktiv Grotesk Cd Light" charset="0"/>
          <a:cs typeface="Aktiv Grotesk Cd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ktiv Grotesk Cd Light" charset="0"/>
          <a:ea typeface="Aktiv Grotesk Cd Light" charset="0"/>
          <a:cs typeface="Aktiv Grotesk Cd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Weijia</a:t>
            </a:r>
            <a:r>
              <a:rPr lang="zh-CN" altLang="en-US" dirty="0"/>
              <a:t> </a:t>
            </a:r>
            <a:r>
              <a:rPr lang="en-US" altLang="zh-CN" dirty="0"/>
              <a:t>Qian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Comparison of WQS, </a:t>
            </a:r>
            <a:r>
              <a:rPr lang="en-US" sz="4400" dirty="0" err="1"/>
              <a:t>qgcomp</a:t>
            </a:r>
            <a:r>
              <a:rPr lang="en-US" sz="4400" dirty="0"/>
              <a:t>, BKMR, and BWS in Modeling Environmental Mixtures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5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3E23-D24F-B84F-6288-A3B87A660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1E96-0CBE-1B28-212C-E5A9FF45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 coverage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of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95%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CI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of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estimated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effect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BE843-4B69-269B-1D72-B58F60BE2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19001" y="1477927"/>
            <a:ext cx="3264194" cy="45507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 of BWS, WQS, and WQS2 are poor in the single effect scenario 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 of WQS2 in both directions are poor when there are counteracting effects (scenario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BWS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qgcomp.boor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perform well in non-linear and non-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addicive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scenarios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C25C4-11A8-2694-1726-04B4DBFC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8" y="1477926"/>
            <a:ext cx="7373873" cy="4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80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E19E-93D9-6AB6-2B75-5413CFE6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12A4-EC02-421C-CEA2-0B89784D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222A65"/>
                </a:solidFill>
              </a:rPr>
              <a:t>Estimated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joint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effect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by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BKMR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0489C-3E0D-1B5D-96CC-41729A8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3920" y="1818164"/>
            <a:ext cx="3264194" cy="455073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 estimates show the difference in the value of h when all exposures are at a specified percentile (from 0th to 100th percentile) as compared to when all of them are at their 50th percentile.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squared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(MISE)?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4CFA1-0D86-1717-AA49-1D991745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27" y="1818164"/>
            <a:ext cx="6580909" cy="40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8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5C99-3A44-88F3-7C9D-58D8B2213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6EB-4BD6-EAF6-184C-58DC5886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 weights for individual exposures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83036-7D00-70FB-132F-F854265EA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3920" y="1818164"/>
            <a:ext cx="3264194" cy="455073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null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qgcomp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are scaled by their positive or negative effect size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BKMR ‘weights’ are the scaled PIP values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(sum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WQS,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qgcomp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BWS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significant joint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detected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E2D18-681D-3542-296E-F6F08BE6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1" y="1477928"/>
            <a:ext cx="7772400" cy="479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A5CC3-DA59-D240-AB61-AC1C5A41B13F}"/>
              </a:ext>
            </a:extLst>
          </p:cNvPr>
          <p:cNvSpPr txBox="1"/>
          <p:nvPr/>
        </p:nvSpPr>
        <p:spPr>
          <a:xfrm>
            <a:off x="9760688" y="65390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5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CB391-3231-206E-CA00-9EA49C55E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7E5C-05B5-DF4D-78FD-657783FB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sensitivity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and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specificity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of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weights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FB53B-7BB1-063C-2881-10EF70521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54" y="1477928"/>
            <a:ext cx="10590349" cy="455073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individual exposure is considered “important” if its estimated weight &gt; 0.2 or its estimated PIP &gt; 0.5 from BKMR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8CEA8-59C7-7E21-F3D6-584055EC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73" y="2264094"/>
            <a:ext cx="5627251" cy="347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C4F9B-D506-0F24-95A9-E65882D4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96" y="2264094"/>
            <a:ext cx="5627250" cy="34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AD362-881F-1E5C-050A-309400B8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3EE7-765B-81D7-75F1-6F6190FA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Discussion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simulation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study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B6A6D-5102-CB5B-CC20-26EE57B5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73F11-3BC5-8218-927C-75C8702B9428}"/>
              </a:ext>
            </a:extLst>
          </p:cNvPr>
          <p:cNvSpPr txBox="1"/>
          <p:nvPr/>
        </p:nvSpPr>
        <p:spPr>
          <a:xfrm>
            <a:off x="825795" y="1477928"/>
            <a:ext cx="10250913" cy="414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WQS with a single index performs poorly when directional homogeneity is violated.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ts val="26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Compared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to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WQS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with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single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index,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WQS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with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two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indices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improves coverage in some scenarios, but also increases bias,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especially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when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true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individual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effects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are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homogeneous.</a:t>
            </a:r>
            <a:endParaRPr lang="en-US" altLang="zh-CN" sz="2400" kern="1200" dirty="0">
              <a:solidFill>
                <a:srgbClr val="5B5C5E"/>
              </a:solidFill>
              <a:effectLst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The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linear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</a:t>
            </a:r>
            <a:r>
              <a:rPr lang="en-US" altLang="zh-CN" sz="2400" kern="1200" dirty="0" err="1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gcomp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model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runs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the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fastest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and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performs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well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in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most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scenarios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when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true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joint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effect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linear.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non-linearity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and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non-additivity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scenarios,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it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is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outperformed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by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nonlinear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qgcomp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model,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BWS,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and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WQS.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BKMR provides comprehensive results and performs the best in identifying the true predictors. Hard to compare to other methods.</a:t>
            </a:r>
          </a:p>
        </p:txBody>
      </p:sp>
    </p:spTree>
    <p:extLst>
      <p:ext uri="{BB962C8B-B14F-4D97-AF65-F5344CB8AC3E}">
        <p14:creationId xmlns:p14="http://schemas.microsoft.com/office/powerpoint/2010/main" val="351633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021E7-C061-183A-3DA8-FF0538AE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B52E-9A23-096B-1C1C-4F1FBB4E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Discussion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simulation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study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B7AF8-6335-4AF2-972A-27C8264BD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05547-DA41-BBBB-7712-CBD4255F4483}"/>
              </a:ext>
            </a:extLst>
          </p:cNvPr>
          <p:cNvSpPr txBox="1"/>
          <p:nvPr/>
        </p:nvSpPr>
        <p:spPr>
          <a:xfrm>
            <a:off x="825795" y="1477928"/>
            <a:ext cx="10250913" cy="3853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BWS perform well in most scenarios. It shows robustness to non-linearity and non-additivity in terms of low bias, high coverage of the joint effect and high sensitivity and specificity of weights.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BWS provides the easiest interpretation, while </a:t>
            </a:r>
            <a:r>
              <a:rPr lang="en-US" altLang="zh-CN" sz="2400" dirty="0" err="1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qgcomp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(weights in two directions) and BKMR results are more difficult to interpret.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Recommended</a:t>
            </a:r>
            <a:r>
              <a:rPr lang="zh-CN" altLang="en-US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5B5C5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approach: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6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Use BWS for weight estimation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6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When applying </a:t>
            </a:r>
            <a:r>
              <a:rPr lang="en-US" altLang="zh-CN" sz="2200" dirty="0" err="1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qgcomp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, assess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linearity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of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individual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exposures first.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If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individual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effects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are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linear,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use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linear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 err="1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qgcomp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model;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otherwise,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apply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the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 err="1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qgcomp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model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with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specified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nonlinear</a:t>
            </a:r>
            <a:r>
              <a:rPr lang="zh-CN" altLang="en-US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terms.</a:t>
            </a:r>
          </a:p>
        </p:txBody>
      </p:sp>
    </p:spTree>
    <p:extLst>
      <p:ext uri="{BB962C8B-B14F-4D97-AF65-F5344CB8AC3E}">
        <p14:creationId xmlns:p14="http://schemas.microsoft.com/office/powerpoint/2010/main" val="337538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2FB-C380-94E0-5757-569ECFB6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DD0E-1EFE-5016-93C9-4612BE11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Real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data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application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46816-0BE7-780C-E240-408FD7DB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6561" y="1477928"/>
            <a:ext cx="6645269" cy="4550733"/>
          </a:xfrm>
        </p:spPr>
        <p:txBody>
          <a:bodyPr>
            <a:normAutofit fontScale="92500"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Childhood externalizing behaviors </a:t>
            </a:r>
            <a:r>
              <a:rPr 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are characterized by acting out behavior difficulties with the environment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Prenatal indoor air pollution </a:t>
            </a:r>
            <a:r>
              <a:rPr 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have been associated with childhood psychopathology</a:t>
            </a: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742950" lvl="1" indent="-285750">
              <a:spcBef>
                <a:spcPts val="1000"/>
              </a:spcBef>
              <a:buSzPts val="2600"/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Occurs as a mixture of correlated pollutants</a:t>
            </a:r>
          </a:p>
          <a:p>
            <a:pPr>
              <a:buSzPts val="2600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pPr>
              <a:buSzPts val="26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Questions: </a:t>
            </a:r>
          </a:p>
          <a:p>
            <a:pPr>
              <a:buSzPts val="26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1.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Which indoor air pollutants are most harmful in relation to childhood externalizing behaviors? </a:t>
            </a:r>
          </a:p>
          <a:p>
            <a:pPr>
              <a:buSzPts val="26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2.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What is the joint effect of prenatal indoor air pollution on childhood externalizing behaviors?</a:t>
            </a:r>
          </a:p>
          <a:p>
            <a:pPr marL="285750" indent="-285750">
              <a:buSzPts val="2600"/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1026" name="Picture 2" descr="Externalizing disorders definition, symptoms, diagnosis &amp; treatment">
            <a:extLst>
              <a:ext uri="{FF2B5EF4-FFF2-40B4-BE49-F238E27FC236}">
                <a16:creationId xmlns:a16="http://schemas.microsoft.com/office/drawing/2014/main" id="{7439F5DC-0323-40A6-BB61-440912B5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64" y="1477928"/>
            <a:ext cx="3730520" cy="20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5447-8966-6334-90B8-BB4663E9E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8A6A-6740-8881-FE60-CC6AD62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Drakenstein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Child Health Study (DCHS)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EE2F2-C7E5-8EF3-AFAC-38AF09FC3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5" y="1477928"/>
            <a:ext cx="6645269" cy="4550733"/>
          </a:xfrm>
        </p:spPr>
        <p:txBody>
          <a:bodyPr>
            <a:normAutofit/>
          </a:bodyPr>
          <a:lstStyle/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 multi-year birth cohort study following mother-child pairs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in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South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Africa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(N = 599)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Indoor air pollution measurements were taken during 2nd trimester of pregnancy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742950" indent="-285750" algn="l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Pollutants measured include particulate matter (PM10), carbon monoxide (CO), nitrogen dioxide (NO2), sulfur dioxide (SO2), benzene, and toluene</a:t>
            </a:r>
            <a:endParaRPr lang="en-US" sz="28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Childhood psychopathology was assessed using the Child Behavior Checklist (CBCL) at 6.5 years of age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742950" indent="-285750" algn="l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113 questions, divided into internalizing and externalizing sub-scales</a:t>
            </a:r>
            <a:endParaRPr lang="en-US" sz="28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Covariates: maternal HIV status, maternal age, ethnicity (Black African versus mixed ancestry), and socioeconomic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2" descr="Characterization of Latent Classes of Weight in Early Childhood in the Drakenstein  Child Health Study.">
            <a:extLst>
              <a:ext uri="{FF2B5EF4-FFF2-40B4-BE49-F238E27FC236}">
                <a16:creationId xmlns:a16="http://schemas.microsoft.com/office/drawing/2014/main" id="{E5578533-3888-1664-98AD-92F1939B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617" y="2025650"/>
            <a:ext cx="28956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4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BEAD-2834-5737-883E-AC928423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F99B-1F94-D086-5021-EBEAD7E5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691762"/>
            <a:ext cx="10590350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Pearson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correlation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between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exposures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and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covariates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AE302C-BE36-A1ED-2A43-0796BA5A4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56" y="2057400"/>
            <a:ext cx="5579224" cy="3811588"/>
          </a:xfrm>
        </p:spPr>
        <p:txBody>
          <a:bodyPr/>
          <a:lstStyle/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Data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preprocessing:</a:t>
            </a:r>
          </a:p>
          <a:p>
            <a:pPr marL="742950" lvl="1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Log-transformation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on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CBCL externalizing scores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and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exposures</a:t>
            </a:r>
          </a:p>
          <a:p>
            <a:pPr marL="742950" lvl="1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Exposures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are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further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centered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and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scaled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for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mixture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models</a:t>
            </a:r>
          </a:p>
          <a:p>
            <a:pPr marL="285750" indent="-285750">
              <a:buSzPts val="24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High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correlation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between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log-transformed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benzene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toluene</a:t>
            </a:r>
            <a:endParaRPr lang="en-US" altLang="zh-CN" sz="2400" b="0" kern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ktiv Grotesk Cd Light" charset="0"/>
            </a:endParaRPr>
          </a:p>
          <a:p>
            <a:endParaRPr lang="en-US" dirty="0"/>
          </a:p>
        </p:txBody>
      </p:sp>
      <p:pic>
        <p:nvPicPr>
          <p:cNvPr id="7" name="Picture 6" descr="A diagram of different chemical formulas&#10;&#10;Description automatically generated with medium confidence">
            <a:extLst>
              <a:ext uri="{FF2B5EF4-FFF2-40B4-BE49-F238E27FC236}">
                <a16:creationId xmlns:a16="http://schemas.microsoft.com/office/drawing/2014/main" id="{BE003017-04F5-B2EE-1084-C179F7165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6" r="5283"/>
          <a:stretch/>
        </p:blipFill>
        <p:spPr bwMode="auto">
          <a:xfrm>
            <a:off x="5920536" y="1256149"/>
            <a:ext cx="5495608" cy="4612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203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FA24-DB41-1E48-9A19-15013EFF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06A8-CE7E-161F-0307-A219A700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Individual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effect: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generalized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addictive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model</a:t>
            </a:r>
            <a:r>
              <a:rPr lang="zh-CN" altLang="en-US" sz="4000" dirty="0">
                <a:solidFill>
                  <a:srgbClr val="222A65"/>
                </a:solidFill>
              </a:rPr>
              <a:t> </a:t>
            </a:r>
            <a:r>
              <a:rPr lang="en-US" altLang="zh-CN" sz="4000" dirty="0">
                <a:solidFill>
                  <a:srgbClr val="222A65"/>
                </a:solidFill>
              </a:rPr>
              <a:t>(GAM)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849C8-1752-C061-08B2-24A644B83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4286532" cy="4550733"/>
          </a:xfrm>
        </p:spPr>
        <p:txBody>
          <a:bodyPr>
            <a:normAutofit/>
          </a:bodyPr>
          <a:lstStyle/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None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of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the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individual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exposure-response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relationship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is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significant</a:t>
            </a:r>
          </a:p>
          <a:p>
            <a:pPr marL="742950" lvl="1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Toluene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has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marginal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p-value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of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0.054</a:t>
            </a:r>
          </a:p>
          <a:p>
            <a:pPr marL="285750" indent="-285750">
              <a:buSzPts val="24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Nonlinear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effects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DengXian" panose="02010600030101010101" pitchFamily="2" charset="-122"/>
              </a:rPr>
              <a:t>of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DengXian" panose="02010600030101010101" pitchFamily="2" charset="-122"/>
              </a:rPr>
              <a:t> benzene, toluene, and NO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DengXian" panose="02010600030101010101" pitchFamily="2" charset="-122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A8823-7025-F499-EC7D-D2933E57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00" y="1740384"/>
            <a:ext cx="6523320" cy="40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BCBD-4B67-896F-EF4F-D0303E2D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2C94-25D2-69BF-90BA-11724DCF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564170"/>
            <a:ext cx="5752535" cy="786166"/>
          </a:xfrm>
        </p:spPr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Introduction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C38A6F-2A8E-521B-6327-0284352A961B}"/>
              </a:ext>
            </a:extLst>
          </p:cNvPr>
          <p:cNvSpPr txBox="1">
            <a:spLocks/>
          </p:cNvSpPr>
          <p:nvPr/>
        </p:nvSpPr>
        <p:spPr>
          <a:xfrm>
            <a:off x="775855" y="1482725"/>
            <a:ext cx="105710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5B5C5E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28E00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384C6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Environmental epidemiology increasingly faces the challenge of analyzing complex, high-dimensional, and highly correlated environmental exposures </a:t>
            </a:r>
          </a:p>
          <a:p>
            <a:pP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Several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novel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statistical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methods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(environmental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mixture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methods)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has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been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developed,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but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few studies have compared the results obtained from different methods 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accent1"/>
                </a:solidFill>
              </a:rPr>
              <a:t>Goal:</a:t>
            </a:r>
            <a:r>
              <a:rPr lang="zh-CN" altLang="en-US" sz="2400" dirty="0"/>
              <a:t> </a:t>
            </a:r>
            <a:r>
              <a:rPr lang="en-US" altLang="zh-CN" sz="2400" dirty="0"/>
              <a:t>comparing four mixture</a:t>
            </a:r>
            <a:r>
              <a:rPr lang="zh-CN" altLang="en-US" sz="2400" dirty="0"/>
              <a:t> </a:t>
            </a:r>
            <a:r>
              <a:rPr lang="en-US" altLang="zh-CN" sz="2400" dirty="0"/>
              <a:t>methods in estimating the joint effects of exposure mixtures and identifying key contributors to health outcomes </a:t>
            </a:r>
          </a:p>
          <a:p>
            <a:pPr lvl="1"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combination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of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simulation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study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and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real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data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application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8E0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09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0E8D-CF8E-2D78-FF5B-7D3480E1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4748-991C-F090-766B-CA8CDB62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 effect: WQS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and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WQS2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2B68-51EE-1F2D-8D7D-6BE74857B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5" y="1477928"/>
            <a:ext cx="4846556" cy="4550733"/>
          </a:xfrm>
        </p:spPr>
        <p:txBody>
          <a:bodyPr>
            <a:normAutofit/>
          </a:bodyPr>
          <a:lstStyle/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WQS: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lang="en-US" altLang="zh-CN" sz="2400" b="0" kern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  <a:ea typeface="+mn-ea"/>
              <a:cs typeface="+mn-cs"/>
            </a:endParaRPr>
          </a:p>
          <a:p>
            <a:pPr marL="742950" lvl="1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S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ig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nificant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positive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joint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effect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(beta: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0.087;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95%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CI: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0.005,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0.168)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lang="en-US" altLang="zh-CN" sz="2000" dirty="0">
              <a:solidFill>
                <a:schemeClr val="accent4">
                  <a:lumMod val="75000"/>
                </a:schemeClr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742950" lvl="1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CO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is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the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largest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contributor</a:t>
            </a:r>
            <a:endParaRPr lang="en-US" sz="2000" baseline="-25000" dirty="0">
              <a:solidFill>
                <a:schemeClr val="accent4">
                  <a:lumMod val="7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424F0FD-BFAE-A07A-5D65-A1F4C7D7F222}"/>
              </a:ext>
            </a:extLst>
          </p:cNvPr>
          <p:cNvSpPr txBox="1">
            <a:spLocks/>
          </p:cNvSpPr>
          <p:nvPr/>
        </p:nvSpPr>
        <p:spPr>
          <a:xfrm>
            <a:off x="6095999" y="1477927"/>
            <a:ext cx="5270206" cy="455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Aktiv Grotesk Cd Light" charset="0"/>
                <a:ea typeface="Aktiv Grotesk Cd Light" charset="0"/>
                <a:cs typeface="Aktiv Grotesk Cd Light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ts val="24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WQS2: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685800" lvl="1" indent="-228600">
              <a:spcBef>
                <a:spcPts val="1000"/>
              </a:spcBef>
              <a:buSzPts val="2600"/>
              <a:buFont typeface="Arial" panose="020B0604020202020204" pitchFamily="34" charset="0"/>
              <a:buChar char="•"/>
            </a:pP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Significant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negative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(beta: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0.122;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95%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CI: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0.031,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0.213)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and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non-significant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positive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joint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effect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(beta: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0.003;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95%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CI: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-0.102,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0.108)</a:t>
            </a:r>
            <a:r>
              <a:rPr 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endParaRPr lang="en-US" altLang="zh-CN" sz="2000" dirty="0">
              <a:solidFill>
                <a:schemeClr val="accent4">
                  <a:lumMod val="75000"/>
                </a:schemeClr>
              </a:solidFill>
              <a:ea typeface="Avenir Book" panose="02000503020000020003" pitchFamily="2" charset="0"/>
              <a:cs typeface="+mn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AF17F-E41C-1386-7EDF-C487E38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24" y="3037642"/>
            <a:ext cx="4846556" cy="2991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47C1D-9F1B-3C25-0CE1-891D7B13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23" y="3200400"/>
            <a:ext cx="4582828" cy="2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8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CEDF9-35DF-CB41-F63F-A6F17B1F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E240-48D7-4395-38F6-295B928E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 effect: 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qgcomp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B6EFD-D280-7235-1337-BF7B27CAF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4F36-9DE3-DE8E-1365-F4B215C5ECA0}"/>
              </a:ext>
            </a:extLst>
          </p:cNvPr>
          <p:cNvSpPr txBox="1"/>
          <p:nvPr/>
        </p:nvSpPr>
        <p:spPr>
          <a:xfrm>
            <a:off x="825795" y="1477928"/>
            <a:ext cx="462313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Linear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qgcomp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model: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Significant</a:t>
            </a:r>
            <a:r>
              <a:rPr lang="zh-CN" altLang="en-US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joint effect (psi: 0.140; 95% CI: 0.001, 0.279) in the positive direction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CO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is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largest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contributor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Nonlinear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qgcomp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model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: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Uses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splines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to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capture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nonlinear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individual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effects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of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benzene,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toluene,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and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NO</a:t>
            </a:r>
            <a:r>
              <a:rPr lang="en-US" altLang="zh-CN" sz="2000" baseline="-25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2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and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allows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joint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effect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to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take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cubic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form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AIC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and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BIC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suggest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that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linear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model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is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better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E89D-CE32-9F15-06EE-D438302B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30" y="1084845"/>
            <a:ext cx="3441892" cy="2045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77D37-9CDE-5374-8BAA-BD3CD919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30" y="3130837"/>
            <a:ext cx="5019473" cy="30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03506-8DC7-D818-5C5E-70B05AB3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ACAB-7EE3-B14C-78E1-BD2F64FB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 effect: BKMR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21A7-237C-EA84-B794-50DB30A92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3AC25-4A3F-92EF-7D76-DF06A0640077}"/>
              </a:ext>
            </a:extLst>
          </p:cNvPr>
          <p:cNvSpPr txBox="1"/>
          <p:nvPr/>
        </p:nvSpPr>
        <p:spPr>
          <a:xfrm>
            <a:off x="825795" y="1477928"/>
            <a:ext cx="10250913" cy="135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Approximately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linear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joint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effect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in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the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positive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direction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Toluene,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CO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PM10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contribute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most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Suggests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nonlinear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effects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for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enzene,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toluene,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and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NO</a:t>
            </a:r>
            <a:r>
              <a:rPr lang="en-US" altLang="zh-CN" sz="2400" b="0" kern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2</a:t>
            </a:r>
            <a:r>
              <a:rPr lang="zh-CN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29967-0B4B-3270-D244-59BFA0F8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5" y="3058945"/>
            <a:ext cx="4439760" cy="27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AB881-69FF-1CEB-8F14-F262C9D2C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78" y="3058945"/>
            <a:ext cx="5320530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8488-85BC-A1D9-7282-F1E6B442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2-8A73-02EC-EFDD-06D87E14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 effect: BWS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63E3F-5C0B-2B54-DCFA-FFD2AA68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94872-C446-22F1-5382-CEDBB0DEC2AF}"/>
              </a:ext>
            </a:extLst>
          </p:cNvPr>
          <p:cNvSpPr txBox="1"/>
          <p:nvPr/>
        </p:nvSpPr>
        <p:spPr>
          <a:xfrm>
            <a:off x="825795" y="1477928"/>
            <a:ext cx="10250913" cy="78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Significant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joint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effect</a:t>
            </a:r>
            <a:r>
              <a:rPr lang="zh-CN" altLang="en-US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(theta: 0.17; 95% CI: 0.04, 0.31) in the positive direction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altLang="zh-CN" sz="2000" b="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PM10 is the largest contributor, followed by toluene and CO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C602C-227F-2557-F3C3-874A23A9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01" y="2258719"/>
            <a:ext cx="6450299" cy="39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7032-7590-D6F3-920D-7185325A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FE7E-C97F-A7C4-099A-13D97C93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Discussion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real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data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7E1F0-8B04-50F8-A118-2D50077AF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6B8E9-5F1A-8720-8B6E-8BF8591565B1}"/>
              </a:ext>
            </a:extLst>
          </p:cNvPr>
          <p:cNvSpPr txBox="1"/>
          <p:nvPr/>
        </p:nvSpPr>
        <p:spPr>
          <a:xfrm>
            <a:off x="825795" y="1477928"/>
            <a:ext cx="10250913" cy="2348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All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mixture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methods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(except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WQS)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identify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positive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joint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effect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of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prenatal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indoor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air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pollution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on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childhood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externalizing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behaviors</a:t>
            </a:r>
            <a:endParaRPr lang="en-US" sz="2400" dirty="0"/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Toluene, CO, and PM10 emerge as the most harmful pollutants, though their rankings vary across different mixture methods</a:t>
            </a:r>
            <a:endParaRPr lang="en-US" sz="2800" dirty="0"/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For WQS, fitting</a:t>
            </a:r>
            <a:r>
              <a:rPr 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with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Avenir Book" panose="02000503020000020003" pitchFamily="2" charset="0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positive and negative </a:t>
            </a:r>
            <a:r>
              <a:rPr lang="en-US" altLang="zh-CN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indices</a:t>
            </a:r>
            <a:r>
              <a:rPr lang="zh-CN" alt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may introduce bias in results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051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B11C1-E533-6E79-6ECA-6D6BB4C6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3C7B-20F8-C2DA-110F-91100A6D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77" y="691762"/>
            <a:ext cx="10997045" cy="786166"/>
          </a:xfrm>
        </p:spPr>
        <p:txBody>
          <a:bodyPr>
            <a:noAutofit/>
          </a:bodyPr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Questions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for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the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group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F17A1-C4C9-9DEC-5F9F-C03F6F70C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796" y="1477928"/>
            <a:ext cx="10531468" cy="4550733"/>
          </a:xfrm>
        </p:spPr>
        <p:txBody>
          <a:bodyPr>
            <a:normAutofit/>
          </a:bodyPr>
          <a:lstStyle/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Any suggestions on the simulation design and performance metrics?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How to make comparison between BKMR and the other methods?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Targeted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Book" panose="02000503020000020003" pitchFamily="2" charset="0"/>
              </a:rPr>
              <a:t>journal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790" y="2780274"/>
            <a:ext cx="5312229" cy="1297452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latin typeface="Edwardian Script ITC" panose="030303020407070D0804" pitchFamily="66" charset="77"/>
              </a:rPr>
              <a:t>Thank</a:t>
            </a:r>
            <a:r>
              <a:rPr lang="zh-CN" altLang="en-US" sz="8000" dirty="0">
                <a:latin typeface="Edwardian Script ITC" panose="030303020407070D0804" pitchFamily="66" charset="77"/>
              </a:rPr>
              <a:t> </a:t>
            </a:r>
            <a:r>
              <a:rPr lang="en-US" altLang="zh-CN" sz="8000" dirty="0">
                <a:latin typeface="Edwardian Script ITC" panose="030303020407070D0804" pitchFamily="66" charset="77"/>
              </a:rPr>
              <a:t>You!</a:t>
            </a:r>
            <a:endParaRPr lang="en-US" sz="8000" dirty="0">
              <a:latin typeface="Edwardian Script ITC" panose="030303020407070D0804" pitchFamily="66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E9B54-C9A4-0B45-BF65-6FA34A45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5D-614C-9DC3-F9C5-2C14C4A6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564170"/>
            <a:ext cx="9334499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Mixture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methods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BC939A-4082-7EA4-EF72-B89F19847F5E}"/>
              </a:ext>
            </a:extLst>
          </p:cNvPr>
          <p:cNvSpPr txBox="1">
            <a:spLocks/>
          </p:cNvSpPr>
          <p:nvPr/>
        </p:nvSpPr>
        <p:spPr>
          <a:xfrm>
            <a:off x="775856" y="14827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5B5C5E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28E00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384C6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Weighted quantile sum regression (WQS)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Constructs an exposure index by taking a weighted average of all exposures and fit a GLM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Assumes linear and additive individual effects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Separate analyses need to be conducted to estimate the “positive” versus “negative”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joint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effect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8E0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3B4FEC8-C13E-60D3-90C6-324184749A1F}"/>
              </a:ext>
            </a:extLst>
          </p:cNvPr>
          <p:cNvSpPr txBox="1">
            <a:spLocks/>
          </p:cNvSpPr>
          <p:nvPr/>
        </p:nvSpPr>
        <p:spPr>
          <a:xfrm>
            <a:off x="6109856" y="14827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B5C5E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28E00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384C6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Quantile g-computation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qgcomp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5C5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Uses G-computation to estimate the total effect of a mixture, and estimates the contribution of each exposure to the total effect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Weights can be negative or positive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Allows non-linear and non-additive individual effects by including product terms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51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B0FC-8417-2C71-BFDA-2C8ECDC1B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5533-4781-017E-B932-92884DDC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564170"/>
            <a:ext cx="9739744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Mixture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methods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0C3DDD-F40F-6A07-5C7A-AA38356F007A}"/>
              </a:ext>
            </a:extLst>
          </p:cNvPr>
          <p:cNvSpPr txBox="1">
            <a:spLocks/>
          </p:cNvSpPr>
          <p:nvPr/>
        </p:nvSpPr>
        <p:spPr>
          <a:xfrm>
            <a:off x="775856" y="14827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5B5C5E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28E00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384C6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b="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Bayesian kernel machine regression (BKMR) </a:t>
            </a:r>
            <a:endParaRPr lang="en-US" sz="24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Uses a gaussian kernel to create exposure matrix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Flexible and allows for non-linear associations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Provides estimates of the posterior inclusion probability for individual exposures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8E0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D158112-EDDA-0787-EF61-CAFEF4B1C373}"/>
              </a:ext>
            </a:extLst>
          </p:cNvPr>
          <p:cNvSpPr txBox="1">
            <a:spLocks/>
          </p:cNvSpPr>
          <p:nvPr/>
        </p:nvSpPr>
        <p:spPr>
          <a:xfrm>
            <a:off x="6109856" y="14827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B5C5E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28E00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384C6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5B5C5E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Bayesian weighted sums (BWS) </a:t>
            </a:r>
            <a:endParaRPr lang="en-US" sz="24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Estimates the total mixture effect and individual percentage contribution to that effect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The total effect estimate can be positive or negative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Weights </a:t>
            </a:r>
            <a:r>
              <a:rPr lang="en-US" altLang="zh-CN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are</a:t>
            </a:r>
            <a:r>
              <a:rPr lang="zh-CN" altLang="en-US" sz="2400" kern="1200" dirty="0">
                <a:solidFill>
                  <a:schemeClr val="accent4">
                    <a:lumMod val="75000"/>
                  </a:schemeClr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</a:rPr>
              <a:t>restricted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endParaRPr lang="en-US" sz="360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86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FC8A8-C82D-146A-1A6F-FCEEE95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107A-0506-BFAB-1FE1-6CC4A3E4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564170"/>
            <a:ext cx="5752535" cy="786166"/>
          </a:xfrm>
        </p:spPr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Simulation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557771-A6FB-0B52-0832-D70DAE2B230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5855" y="1366375"/>
                <a:ext cx="10866795" cy="483240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Aktiv Grotesk Cd Light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ar-AE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ar-AE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DengXian" panose="02010600030101010101" pitchFamily="2" charset="-122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mixture of 5 continuous exposures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𝑌: a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single, continuous outcome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DengXian" panose="02010600030101010101" pitchFamily="2" charset="-122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 = 500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subjects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8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scenarios,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10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iterations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each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Each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simulated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dataset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analyzed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using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WQS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single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positive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index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WQS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two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indices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(WQS2)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 err="1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qgcomp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linear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</a:t>
                </a:r>
                <a:r>
                  <a:rPr lang="en-US" altLang="zh-CN" sz="2200" dirty="0" err="1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qgcomp.noboot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 err="1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qgcomp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nonlinear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7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&amp;</a:t>
                </a:r>
                <a:r>
                  <a:rPr lang="zh-CN" altLang="en-US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8 (</a:t>
                </a:r>
                <a:r>
                  <a:rPr lang="en-US" altLang="zh-CN" sz="2200" dirty="0" err="1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qgcomp.boot</a:t>
                </a: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BKMR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2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BWS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557771-A6FB-0B52-0832-D70DAE2B2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5855" y="1366375"/>
                <a:ext cx="10866795" cy="4832405"/>
              </a:xfrm>
              <a:blipFill>
                <a:blip r:embed="rId3"/>
                <a:stretch>
                  <a:fillRect l="-700" t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81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4460-B3C0-006F-8D52-682003FA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445A-6BF4-6243-C8C0-6E3113D1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6" y="564170"/>
            <a:ext cx="5752535" cy="786166"/>
          </a:xfrm>
        </p:spPr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Simulation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222751-2BDF-0FA3-9CC7-E2A595F7891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5855" y="1366375"/>
                <a:ext cx="10866795" cy="483240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Unless otherwise specified,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+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altLang="zh-CN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endParaRPr lang="en-US" sz="26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venir Book" panose="02000503020000020003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Null:</a:t>
                </a:r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i.e., none of exposures have any effect on the outcome.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Single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=1,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i.e., only one exposure has a causal effect on the outcome.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Multiple, homogeneous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=⋯=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=0.25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i.e., four exposures have causal effects in the same direction.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Correlated, homogeneous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=0.5,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=0.5,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=0.25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Pearson correlation coefficient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Correlated, counteracting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=0.5,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=−0.5,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=0.25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 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Confounding: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=0.5,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C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=0.5,  </m:t>
                        </m:r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C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=0.25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effect size of an unmeasured confounder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C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ρ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Pearson correlation coefficient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C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 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Nonlinear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=1,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600" i="1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600" b="0" i="0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600" b="0" i="0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=0.2</m:t>
                        </m:r>
                      </m:e>
                      <m:sub/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sSubSup>
                          <m:sSubSup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effect size of the quadratic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600" kern="100" dirty="0">
                    <a:solidFill>
                      <a:schemeClr val="accent1"/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Nonadditive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=1,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  <m:r>
                      <a:rPr lang="en-US" altLang="zh-CN" sz="2600" b="0" i="0" kern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.5</m:t>
                    </m:r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β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600" i="1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600" b="0" i="0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sz="2600" i="1" kern="10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0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 b="0" i="0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600" b="0" i="0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=0.2</m:t>
                        </m:r>
                      </m:e>
                      <m:sub/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i="1" kern="1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600" b="0" i="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effect size of the interaction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b="0" i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2600" i="1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sz="2600" b="0" i="0" kern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222751-2BDF-0FA3-9CC7-E2A595F78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5855" y="1366375"/>
                <a:ext cx="10866795" cy="4832405"/>
              </a:xfrm>
              <a:blipFill>
                <a:blip r:embed="rId2"/>
                <a:stretch>
                  <a:fillRect l="-467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13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8669-2F4E-E2DF-60C2-95D8CDF15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157F8E-C781-B143-14C5-8B546537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91" y="1797627"/>
            <a:ext cx="6132300" cy="3784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70B79-0E5E-1D7C-2EE3-3138FAF2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type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lang="en-US" altLang="zh-CN" sz="4400" dirty="0">
                <a:solidFill>
                  <a:srgbClr val="222A65"/>
                </a:solidFill>
              </a:rPr>
              <a:t>1</a:t>
            </a:r>
            <a:r>
              <a:rPr lang="zh-CN" altLang="en-US" sz="4400" dirty="0">
                <a:solidFill>
                  <a:srgbClr val="222A65"/>
                </a:solidFill>
              </a:rPr>
              <a:t> </a:t>
            </a:r>
            <a:r>
              <a:rPr lang="en-US" altLang="zh-CN" sz="4400" dirty="0">
                <a:solidFill>
                  <a:srgbClr val="222A65"/>
                </a:solidFill>
              </a:rPr>
              <a:t>error</a:t>
            </a:r>
            <a:r>
              <a:rPr lang="zh-CN" altLang="en-US" sz="4400" dirty="0">
                <a:solidFill>
                  <a:srgbClr val="222A65"/>
                </a:solidFill>
              </a:rPr>
              <a:t> </a:t>
            </a:r>
            <a:r>
              <a:rPr lang="en-US" altLang="zh-CN" sz="4400" dirty="0">
                <a:solidFill>
                  <a:srgbClr val="222A65"/>
                </a:solidFill>
              </a:rPr>
              <a:t>across 10 iterations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0D11E-BA84-552B-7E0C-1BA6B4724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55" y="1615505"/>
            <a:ext cx="4720936" cy="455073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calculated when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5 (except WQS2)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WQS2 in the negative direction (except scenario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Null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hypothesis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(scenario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WQS falsely identifies a joint effect when two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exposures have counteracting effects (scenario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WQS2 produces high type 1 error when the true joint effect is nonlinear (scenario 7)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7ED611-42DA-A336-0FD6-6ACD6F6B6AFE}"/>
              </a:ext>
            </a:extLst>
          </p:cNvPr>
          <p:cNvSpPr/>
          <p:nvPr/>
        </p:nvSpPr>
        <p:spPr>
          <a:xfrm>
            <a:off x="5988629" y="2070247"/>
            <a:ext cx="1413164" cy="92479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F7730-586A-3585-19DF-B7A436724941}"/>
              </a:ext>
            </a:extLst>
          </p:cNvPr>
          <p:cNvSpPr/>
          <p:nvPr/>
        </p:nvSpPr>
        <p:spPr>
          <a:xfrm>
            <a:off x="7401793" y="2995038"/>
            <a:ext cx="976745" cy="92479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92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5B5FE-4472-9A8F-E814-5C0F1B6C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0EED-6C28-6997-625A-D7FEC6F3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power across 10 iterations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A3768C-0CF2-183E-4947-F1C6AEA4DB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5854" y="1615505"/>
                <a:ext cx="10590349" cy="455073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Power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calculated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all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scenarios except 1 and 5,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5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when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WQS2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Whether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detects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significant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joint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effect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100% power achieved for all scenarios and methods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Additionally,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whether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nonlinear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qgcomp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detects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significant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nonlinear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effect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7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&amp;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100% power in the nonlinear scenario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0% power in the nonaddictive scenario (wide confidence intervals for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𝜓</m:t>
                    </m:r>
                    <m:r>
                      <a:rPr lang="en-US" altLang="zh-CN" sz="2000" b="0" i="1" baseline="-2500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solidFill>
                      <a:schemeClr val="accent4">
                        <a:lumMod val="75000"/>
                      </a:schemeClr>
                    </a:solidFill>
                    <a:latin typeface="Avenir Book" panose="02000503020000020003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  <a:endParaRPr lang="en-US" altLang="zh-CN" sz="2000" baseline="-25000" dirty="0">
                  <a:solidFill>
                    <a:schemeClr val="accent4">
                      <a:lumMod val="75000"/>
                    </a:schemeClr>
                  </a:solidFill>
                  <a:latin typeface="Avenir Book" panose="02000503020000020003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A3768C-0CF2-183E-4947-F1C6AEA4D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5854" y="1615505"/>
                <a:ext cx="10590349" cy="4550733"/>
              </a:xfrm>
              <a:blipFill>
                <a:blip r:embed="rId3"/>
                <a:stretch>
                  <a:fillRect l="-718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5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234CD-2A49-B183-084F-D4573EE4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75EF-8ED6-6BD9-AD4F-DDA25356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691762"/>
            <a:ext cx="10590349" cy="786166"/>
          </a:xfrm>
        </p:spPr>
        <p:txBody>
          <a:bodyPr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Mean bias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of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estimated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joint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22A65"/>
                </a:solidFill>
                <a:effectLst/>
                <a:uLnTx/>
                <a:uFillTx/>
                <a:latin typeface="Capitolium2" charset="0"/>
              </a:rPr>
              <a:t>effect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C50D1-3F65-3D64-AACC-CFB74E9C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8606" y="1615505"/>
            <a:ext cx="3345694" cy="455073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expected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</a:t>
            </a:r>
            <a:r>
              <a:rPr lang="en-US" altLang="zh-CN" sz="20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-X</a:t>
            </a:r>
            <a:r>
              <a:rPr lang="en-US" altLang="zh-CN" sz="20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simultaneously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qgcomp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model is most robust to unmeasured confounding (scenario 6)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BWS and WQS are more robust to non-linearity and non-additivity when directional homogeneity holds (scenario 7 &amp; 8)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2519D-B7AE-402E-B0D6-CE1955FA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7" y="1477928"/>
            <a:ext cx="7373874" cy="45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ABB"/>
      </a:accent1>
      <a:accent2>
        <a:srgbClr val="222A65"/>
      </a:accent2>
      <a:accent3>
        <a:srgbClr val="44B5E4"/>
      </a:accent3>
      <a:accent4>
        <a:srgbClr val="FFC000"/>
      </a:accent4>
      <a:accent5>
        <a:srgbClr val="44B5E4"/>
      </a:accent5>
      <a:accent6>
        <a:srgbClr val="007ABB"/>
      </a:accent6>
      <a:hlink>
        <a:srgbClr val="222A65"/>
      </a:hlink>
      <a:folHlink>
        <a:srgbClr val="FFC1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d806ed-9cd4-452f-984b-c3095b8e56ca">
      <Terms xmlns="http://schemas.microsoft.com/office/infopath/2007/PartnerControls"/>
    </lcf76f155ced4ddcb4097134ff3c332f>
    <TaxCatchAll xmlns="0425f551-3ed9-4e9c-aee1-1edbc34e16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6587354DDC414686ABAE81D9C45729" ma:contentTypeVersion="15" ma:contentTypeDescription="Create a new document." ma:contentTypeScope="" ma:versionID="47ea8be51d3a429a50664f277ee4bffd">
  <xsd:schema xmlns:xsd="http://www.w3.org/2001/XMLSchema" xmlns:xs="http://www.w3.org/2001/XMLSchema" xmlns:p="http://schemas.microsoft.com/office/2006/metadata/properties" xmlns:ns2="cdd806ed-9cd4-452f-984b-c3095b8e56ca" xmlns:ns3="0425f551-3ed9-4e9c-aee1-1edbc34e168a" targetNamespace="http://schemas.microsoft.com/office/2006/metadata/properties" ma:root="true" ma:fieldsID="b6a3bbb3f436783a64120371c69df196" ns2:_="" ns3:_="">
    <xsd:import namespace="cdd806ed-9cd4-452f-984b-c3095b8e56ca"/>
    <xsd:import namespace="0425f551-3ed9-4e9c-aee1-1edbc34e16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806ed-9cd4-452f-984b-c3095b8e5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992fa3da-db31-45ba-92de-38f16e295a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5f551-3ed9-4e9c-aee1-1edbc34e16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38b522d-8109-4069-b6a1-33f01f21dc5d}" ma:internalName="TaxCatchAll" ma:showField="CatchAllData" ma:web="0425f551-3ed9-4e9c-aee1-1edbc34e16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886A8F-2444-4566-9E4B-3E60BD8F8B88}">
  <ds:schemaRefs>
    <ds:schemaRef ds:uri="http://schemas.microsoft.com/office/2006/metadata/properties"/>
    <ds:schemaRef ds:uri="http://schemas.microsoft.com/office/infopath/2007/PartnerControls"/>
    <ds:schemaRef ds:uri="cdd806ed-9cd4-452f-984b-c3095b8e56ca"/>
    <ds:schemaRef ds:uri="0425f551-3ed9-4e9c-aee1-1edbc34e168a"/>
  </ds:schemaRefs>
</ds:datastoreItem>
</file>

<file path=customXml/itemProps2.xml><?xml version="1.0" encoding="utf-8"?>
<ds:datastoreItem xmlns:ds="http://schemas.openxmlformats.org/officeDocument/2006/customXml" ds:itemID="{59C1BC19-B20A-49BA-A68F-7E3C9F2011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d806ed-9cd4-452f-984b-c3095b8e56ca"/>
    <ds:schemaRef ds:uri="0425f551-3ed9-4e9c-aee1-1edbc34e16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2A57B-10E2-4308-B505-23F380678B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4280</TotalTime>
  <Words>1898</Words>
  <Application>Microsoft Macintosh PowerPoint</Application>
  <PresentationFormat>Widescreen</PresentationFormat>
  <Paragraphs>181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Aktiv Grotesk</vt:lpstr>
      <vt:lpstr>Aktiv Grotesk Cd Light</vt:lpstr>
      <vt:lpstr>Capitolium2</vt:lpstr>
      <vt:lpstr>STIXGeneral-Italic</vt:lpstr>
      <vt:lpstr>Aptos</vt:lpstr>
      <vt:lpstr>Arial</vt:lpstr>
      <vt:lpstr>Avenir Book</vt:lpstr>
      <vt:lpstr>Calibri</vt:lpstr>
      <vt:lpstr>Cambria Math</vt:lpstr>
      <vt:lpstr>Edwardian Script ITC</vt:lpstr>
      <vt:lpstr>Helvetica Neue</vt:lpstr>
      <vt:lpstr>Source Sans Pro</vt:lpstr>
      <vt:lpstr>Office Theme</vt:lpstr>
      <vt:lpstr>Comparison of WQS, qgcomp, BKMR, and BWS in Modeling Environmental Mixtures </vt:lpstr>
      <vt:lpstr>Introduction</vt:lpstr>
      <vt:lpstr>Mixture methods</vt:lpstr>
      <vt:lpstr>Mixture methods </vt:lpstr>
      <vt:lpstr>Simulation design</vt:lpstr>
      <vt:lpstr>Simulation scenarios</vt:lpstr>
      <vt:lpstr>Mean type 1 error across 10 iterations</vt:lpstr>
      <vt:lpstr>Mean power across 10 iterations</vt:lpstr>
      <vt:lpstr>Mean bias of estimated joint effect</vt:lpstr>
      <vt:lpstr>Mean coverage of 95% CI of estimated joint effect</vt:lpstr>
      <vt:lpstr>Estimated joint effect by BKMR</vt:lpstr>
      <vt:lpstr>Mean weights for individual exposures</vt:lpstr>
      <vt:lpstr>Mean sensitivity and specificity of weights</vt:lpstr>
      <vt:lpstr>Discussion on simulation study</vt:lpstr>
      <vt:lpstr>Discussion on simulation study</vt:lpstr>
      <vt:lpstr>Real data application </vt:lpstr>
      <vt:lpstr>Drakenstein Child Health Study (DCHS) </vt:lpstr>
      <vt:lpstr>Pearson correlation between exposures and covariates </vt:lpstr>
      <vt:lpstr>Individual effect: generalized addictive model (GAM)</vt:lpstr>
      <vt:lpstr>Joint effect: WQS and WQS2</vt:lpstr>
      <vt:lpstr>Joint effect: qgcomp</vt:lpstr>
      <vt:lpstr>Joint effect: BKMR</vt:lpstr>
      <vt:lpstr>Joint effect: BWS</vt:lpstr>
      <vt:lpstr>Discussion on real data application</vt:lpstr>
      <vt:lpstr>Questions for the group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Hautau, Elizabeth</dc:creator>
  <cp:lastModifiedBy>Weijia Qian</cp:lastModifiedBy>
  <cp:revision>32</cp:revision>
  <dcterms:created xsi:type="dcterms:W3CDTF">2022-05-23T21:06:22Z</dcterms:created>
  <dcterms:modified xsi:type="dcterms:W3CDTF">2025-02-28T16:31:11Z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0x010100A96587354DDC414686ABAE81D9C45729</vt:lpwstr>
  </property>
</Properties>
</file>